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65" r:id="rId3"/>
    <p:sldId id="267" r:id="rId4"/>
    <p:sldId id="268" r:id="rId5"/>
    <p:sldId id="269" r:id="rId6"/>
    <p:sldId id="257" r:id="rId7"/>
    <p:sldId id="258" r:id="rId8"/>
    <p:sldId id="259" r:id="rId9"/>
    <p:sldId id="260" r:id="rId10"/>
    <p:sldId id="261" r:id="rId11"/>
    <p:sldId id="262" r:id="rId12"/>
    <p:sldId id="263" r:id="rId13"/>
    <p:sldId id="264" r:id="rId14"/>
    <p:sldId id="266" r:id="rId15"/>
    <p:sldId id="271" r:id="rId16"/>
    <p:sldId id="272" r:id="rId17"/>
    <p:sldId id="273" r:id="rId18"/>
    <p:sldId id="274" r:id="rId19"/>
    <p:sldId id="276" r:id="rId20"/>
    <p:sldId id="275" r:id="rId21"/>
    <p:sldId id="277" r:id="rId22"/>
    <p:sldId id="270"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82EB2D-DA65-43FF-B0B6-5E9F6B6FAFD2}" type="doc">
      <dgm:prSet loTypeId="urn:microsoft.com/office/officeart/2005/8/layout/equation2" loCatId="relationship" qsTypeId="urn:microsoft.com/office/officeart/2005/8/quickstyle/simple1" qsCatId="simple" csTypeId="urn:microsoft.com/office/officeart/2005/8/colors/accent1_2" csCatId="accent1" phldr="1"/>
      <dgm:spPr/>
    </dgm:pt>
    <dgm:pt modelId="{33D0F35C-C241-4C69-944C-C28CDB4E2867}">
      <dgm:prSet phldrT="[Text]"/>
      <dgm:spPr>
        <a:solidFill>
          <a:srgbClr val="FF0000"/>
        </a:solidFill>
      </dgm:spPr>
      <dgm:t>
        <a:bodyPr/>
        <a:lstStyle/>
        <a:p>
          <a:r>
            <a:rPr lang="en-US" dirty="0" smtClean="0"/>
            <a:t>Nuclear Fission</a:t>
          </a:r>
          <a:endParaRPr lang="en-US" dirty="0"/>
        </a:p>
      </dgm:t>
    </dgm:pt>
    <dgm:pt modelId="{A694F747-CE48-466B-9276-00735C977C2F}" type="parTrans" cxnId="{901C92CC-7140-4CC1-8E1E-E826EA80C874}">
      <dgm:prSet/>
      <dgm:spPr/>
      <dgm:t>
        <a:bodyPr/>
        <a:lstStyle/>
        <a:p>
          <a:endParaRPr lang="en-US"/>
        </a:p>
      </dgm:t>
    </dgm:pt>
    <dgm:pt modelId="{03D4372B-D4E8-430E-B6A7-47438279B6C2}" type="sibTrans" cxnId="{901C92CC-7140-4CC1-8E1E-E826EA80C874}">
      <dgm:prSet/>
      <dgm:spPr/>
      <dgm:t>
        <a:bodyPr/>
        <a:lstStyle/>
        <a:p>
          <a:endParaRPr lang="en-US"/>
        </a:p>
      </dgm:t>
    </dgm:pt>
    <dgm:pt modelId="{15BC31EC-5CAA-4E04-9F0A-7AAEC46ED73F}">
      <dgm:prSet phldrT="[Text]"/>
      <dgm:spPr>
        <a:solidFill>
          <a:schemeClr val="accent2">
            <a:lumMod val="75000"/>
          </a:schemeClr>
        </a:solidFill>
      </dgm:spPr>
      <dgm:t>
        <a:bodyPr/>
        <a:lstStyle/>
        <a:p>
          <a:r>
            <a:rPr lang="en-US" dirty="0" smtClean="0"/>
            <a:t>Nuclear Fusion</a:t>
          </a:r>
          <a:endParaRPr lang="en-US" dirty="0"/>
        </a:p>
      </dgm:t>
    </dgm:pt>
    <dgm:pt modelId="{0C04D6BA-8209-495B-B85F-564E785E09D9}" type="parTrans" cxnId="{0B28DB3A-CE26-4C6B-8777-EA5EE5D27A33}">
      <dgm:prSet/>
      <dgm:spPr/>
      <dgm:t>
        <a:bodyPr/>
        <a:lstStyle/>
        <a:p>
          <a:endParaRPr lang="en-US"/>
        </a:p>
      </dgm:t>
    </dgm:pt>
    <dgm:pt modelId="{4D6DDC5E-B78A-4579-8C9F-72B1D8FAD531}" type="sibTrans" cxnId="{0B28DB3A-CE26-4C6B-8777-EA5EE5D27A33}">
      <dgm:prSet/>
      <dgm:spPr/>
      <dgm:t>
        <a:bodyPr/>
        <a:lstStyle/>
        <a:p>
          <a:endParaRPr lang="en-US"/>
        </a:p>
      </dgm:t>
    </dgm:pt>
    <dgm:pt modelId="{E31F7BD4-9FA0-4919-B3D3-3B4246E78C5C}">
      <dgm:prSet phldrT="[Text]"/>
      <dgm:spPr/>
      <dgm:t>
        <a:bodyPr/>
        <a:lstStyle/>
        <a:p>
          <a:r>
            <a:rPr lang="en-US" dirty="0" smtClean="0"/>
            <a:t>Nuclear Reactions</a:t>
          </a:r>
          <a:endParaRPr lang="en-US" dirty="0"/>
        </a:p>
      </dgm:t>
    </dgm:pt>
    <dgm:pt modelId="{2CBEE926-3B90-4CFC-A2FD-C0DCB9747D7D}" type="parTrans" cxnId="{2E8EDAA9-1878-46FC-979E-6A6481F0C5E5}">
      <dgm:prSet/>
      <dgm:spPr/>
      <dgm:t>
        <a:bodyPr/>
        <a:lstStyle/>
        <a:p>
          <a:endParaRPr lang="en-US"/>
        </a:p>
      </dgm:t>
    </dgm:pt>
    <dgm:pt modelId="{1CAB2B2B-C627-4A8B-8C8D-AEE5746BB132}" type="sibTrans" cxnId="{2E8EDAA9-1878-46FC-979E-6A6481F0C5E5}">
      <dgm:prSet/>
      <dgm:spPr/>
      <dgm:t>
        <a:bodyPr/>
        <a:lstStyle/>
        <a:p>
          <a:endParaRPr lang="en-US"/>
        </a:p>
      </dgm:t>
    </dgm:pt>
    <dgm:pt modelId="{D602A070-C8C5-4D6E-AF47-99C7FEB6BA60}" type="pres">
      <dgm:prSet presAssocID="{3282EB2D-DA65-43FF-B0B6-5E9F6B6FAFD2}" presName="Name0" presStyleCnt="0">
        <dgm:presLayoutVars>
          <dgm:dir/>
          <dgm:resizeHandles val="exact"/>
        </dgm:presLayoutVars>
      </dgm:prSet>
      <dgm:spPr/>
    </dgm:pt>
    <dgm:pt modelId="{7E73848D-67C8-4EA8-A1B5-3C1E00AFE1A5}" type="pres">
      <dgm:prSet presAssocID="{3282EB2D-DA65-43FF-B0B6-5E9F6B6FAFD2}" presName="vNodes" presStyleCnt="0"/>
      <dgm:spPr/>
    </dgm:pt>
    <dgm:pt modelId="{87FA8904-1002-470C-B3BE-132DBBEFDC37}" type="pres">
      <dgm:prSet presAssocID="{33D0F35C-C241-4C69-944C-C28CDB4E2867}" presName="node" presStyleLbl="node1" presStyleIdx="0" presStyleCnt="3">
        <dgm:presLayoutVars>
          <dgm:bulletEnabled val="1"/>
        </dgm:presLayoutVars>
      </dgm:prSet>
      <dgm:spPr/>
      <dgm:t>
        <a:bodyPr/>
        <a:lstStyle/>
        <a:p>
          <a:endParaRPr lang="en-US"/>
        </a:p>
      </dgm:t>
    </dgm:pt>
    <dgm:pt modelId="{7E0FFF3E-F605-41C8-8C44-3B62740D07F4}" type="pres">
      <dgm:prSet presAssocID="{03D4372B-D4E8-430E-B6A7-47438279B6C2}" presName="spacerT" presStyleCnt="0"/>
      <dgm:spPr/>
    </dgm:pt>
    <dgm:pt modelId="{329E23FA-6BD1-46C0-98C6-D3F26A2CC2B2}" type="pres">
      <dgm:prSet presAssocID="{03D4372B-D4E8-430E-B6A7-47438279B6C2}" presName="sibTrans" presStyleLbl="sibTrans2D1" presStyleIdx="0" presStyleCnt="2"/>
      <dgm:spPr/>
      <dgm:t>
        <a:bodyPr/>
        <a:lstStyle/>
        <a:p>
          <a:endParaRPr lang="en-US"/>
        </a:p>
      </dgm:t>
    </dgm:pt>
    <dgm:pt modelId="{6ADF673C-A817-4524-8D17-A0A10ECAB7A3}" type="pres">
      <dgm:prSet presAssocID="{03D4372B-D4E8-430E-B6A7-47438279B6C2}" presName="spacerB" presStyleCnt="0"/>
      <dgm:spPr/>
    </dgm:pt>
    <dgm:pt modelId="{4385477E-99A0-4F91-94F3-A86C5A02C94E}" type="pres">
      <dgm:prSet presAssocID="{15BC31EC-5CAA-4E04-9F0A-7AAEC46ED73F}" presName="node" presStyleLbl="node1" presStyleIdx="1" presStyleCnt="3">
        <dgm:presLayoutVars>
          <dgm:bulletEnabled val="1"/>
        </dgm:presLayoutVars>
      </dgm:prSet>
      <dgm:spPr/>
      <dgm:t>
        <a:bodyPr/>
        <a:lstStyle/>
        <a:p>
          <a:endParaRPr lang="en-US"/>
        </a:p>
      </dgm:t>
    </dgm:pt>
    <dgm:pt modelId="{27CDCAF1-3F83-4A1E-B274-95F687DF8C84}" type="pres">
      <dgm:prSet presAssocID="{3282EB2D-DA65-43FF-B0B6-5E9F6B6FAFD2}" presName="sibTransLast" presStyleLbl="sibTrans2D1" presStyleIdx="1" presStyleCnt="2"/>
      <dgm:spPr/>
      <dgm:t>
        <a:bodyPr/>
        <a:lstStyle/>
        <a:p>
          <a:endParaRPr lang="en-US"/>
        </a:p>
      </dgm:t>
    </dgm:pt>
    <dgm:pt modelId="{7CCAD977-28B7-4C98-91C6-1DADA72A1179}" type="pres">
      <dgm:prSet presAssocID="{3282EB2D-DA65-43FF-B0B6-5E9F6B6FAFD2}" presName="connectorText" presStyleLbl="sibTrans2D1" presStyleIdx="1" presStyleCnt="2"/>
      <dgm:spPr/>
      <dgm:t>
        <a:bodyPr/>
        <a:lstStyle/>
        <a:p>
          <a:endParaRPr lang="en-US"/>
        </a:p>
      </dgm:t>
    </dgm:pt>
    <dgm:pt modelId="{D55D976C-DE88-4EC7-90E5-D0F80429D344}" type="pres">
      <dgm:prSet presAssocID="{3282EB2D-DA65-43FF-B0B6-5E9F6B6FAFD2}" presName="lastNode" presStyleLbl="node1" presStyleIdx="2" presStyleCnt="3">
        <dgm:presLayoutVars>
          <dgm:bulletEnabled val="1"/>
        </dgm:presLayoutVars>
      </dgm:prSet>
      <dgm:spPr/>
      <dgm:t>
        <a:bodyPr/>
        <a:lstStyle/>
        <a:p>
          <a:endParaRPr lang="en-US"/>
        </a:p>
      </dgm:t>
    </dgm:pt>
  </dgm:ptLst>
  <dgm:cxnLst>
    <dgm:cxn modelId="{D0E69B3E-ACB7-460C-9B43-637FE9A88E44}" type="presOf" srcId="{4D6DDC5E-B78A-4579-8C9F-72B1D8FAD531}" destId="{7CCAD977-28B7-4C98-91C6-1DADA72A1179}" srcOrd="1" destOrd="0" presId="urn:microsoft.com/office/officeart/2005/8/layout/equation2"/>
    <dgm:cxn modelId="{553C795E-42BE-4884-B0B2-595DE01FAFBC}" type="presOf" srcId="{03D4372B-D4E8-430E-B6A7-47438279B6C2}" destId="{329E23FA-6BD1-46C0-98C6-D3F26A2CC2B2}" srcOrd="0" destOrd="0" presId="urn:microsoft.com/office/officeart/2005/8/layout/equation2"/>
    <dgm:cxn modelId="{666B3933-EC52-4B26-A083-A2088BC2C661}" type="presOf" srcId="{33D0F35C-C241-4C69-944C-C28CDB4E2867}" destId="{87FA8904-1002-470C-B3BE-132DBBEFDC37}" srcOrd="0" destOrd="0" presId="urn:microsoft.com/office/officeart/2005/8/layout/equation2"/>
    <dgm:cxn modelId="{2E8EDAA9-1878-46FC-979E-6A6481F0C5E5}" srcId="{3282EB2D-DA65-43FF-B0B6-5E9F6B6FAFD2}" destId="{E31F7BD4-9FA0-4919-B3D3-3B4246E78C5C}" srcOrd="2" destOrd="0" parTransId="{2CBEE926-3B90-4CFC-A2FD-C0DCB9747D7D}" sibTransId="{1CAB2B2B-C627-4A8B-8C8D-AEE5746BB132}"/>
    <dgm:cxn modelId="{23EFB070-F15D-430C-BD75-5F84F1BA8F32}" type="presOf" srcId="{4D6DDC5E-B78A-4579-8C9F-72B1D8FAD531}" destId="{27CDCAF1-3F83-4A1E-B274-95F687DF8C84}" srcOrd="0" destOrd="0" presId="urn:microsoft.com/office/officeart/2005/8/layout/equation2"/>
    <dgm:cxn modelId="{0B28DB3A-CE26-4C6B-8777-EA5EE5D27A33}" srcId="{3282EB2D-DA65-43FF-B0B6-5E9F6B6FAFD2}" destId="{15BC31EC-5CAA-4E04-9F0A-7AAEC46ED73F}" srcOrd="1" destOrd="0" parTransId="{0C04D6BA-8209-495B-B85F-564E785E09D9}" sibTransId="{4D6DDC5E-B78A-4579-8C9F-72B1D8FAD531}"/>
    <dgm:cxn modelId="{6EFAACBF-698D-46D0-BB66-2CFF322EB83B}" type="presOf" srcId="{3282EB2D-DA65-43FF-B0B6-5E9F6B6FAFD2}" destId="{D602A070-C8C5-4D6E-AF47-99C7FEB6BA60}" srcOrd="0" destOrd="0" presId="urn:microsoft.com/office/officeart/2005/8/layout/equation2"/>
    <dgm:cxn modelId="{A12BBF5E-46D5-43AE-A601-9E78FB7C0ABD}" type="presOf" srcId="{E31F7BD4-9FA0-4919-B3D3-3B4246E78C5C}" destId="{D55D976C-DE88-4EC7-90E5-D0F80429D344}" srcOrd="0" destOrd="0" presId="urn:microsoft.com/office/officeart/2005/8/layout/equation2"/>
    <dgm:cxn modelId="{5BA6F7B5-2537-4B2B-B992-E57ADC519314}" type="presOf" srcId="{15BC31EC-5CAA-4E04-9F0A-7AAEC46ED73F}" destId="{4385477E-99A0-4F91-94F3-A86C5A02C94E}" srcOrd="0" destOrd="0" presId="urn:microsoft.com/office/officeart/2005/8/layout/equation2"/>
    <dgm:cxn modelId="{901C92CC-7140-4CC1-8E1E-E826EA80C874}" srcId="{3282EB2D-DA65-43FF-B0B6-5E9F6B6FAFD2}" destId="{33D0F35C-C241-4C69-944C-C28CDB4E2867}" srcOrd="0" destOrd="0" parTransId="{A694F747-CE48-466B-9276-00735C977C2F}" sibTransId="{03D4372B-D4E8-430E-B6A7-47438279B6C2}"/>
    <dgm:cxn modelId="{99250653-7F45-4F08-8017-5DCBDCD66E13}" type="presParOf" srcId="{D602A070-C8C5-4D6E-AF47-99C7FEB6BA60}" destId="{7E73848D-67C8-4EA8-A1B5-3C1E00AFE1A5}" srcOrd="0" destOrd="0" presId="urn:microsoft.com/office/officeart/2005/8/layout/equation2"/>
    <dgm:cxn modelId="{72413A72-A8E5-4DF6-BC85-6546A92F7997}" type="presParOf" srcId="{7E73848D-67C8-4EA8-A1B5-3C1E00AFE1A5}" destId="{87FA8904-1002-470C-B3BE-132DBBEFDC37}" srcOrd="0" destOrd="0" presId="urn:microsoft.com/office/officeart/2005/8/layout/equation2"/>
    <dgm:cxn modelId="{351FA09D-8719-4584-AD24-689F5452D2A6}" type="presParOf" srcId="{7E73848D-67C8-4EA8-A1B5-3C1E00AFE1A5}" destId="{7E0FFF3E-F605-41C8-8C44-3B62740D07F4}" srcOrd="1" destOrd="0" presId="urn:microsoft.com/office/officeart/2005/8/layout/equation2"/>
    <dgm:cxn modelId="{637A31EB-232C-4AD3-89A6-8245EB296C77}" type="presParOf" srcId="{7E73848D-67C8-4EA8-A1B5-3C1E00AFE1A5}" destId="{329E23FA-6BD1-46C0-98C6-D3F26A2CC2B2}" srcOrd="2" destOrd="0" presId="urn:microsoft.com/office/officeart/2005/8/layout/equation2"/>
    <dgm:cxn modelId="{9810D643-4460-41D2-877E-16AD056672C4}" type="presParOf" srcId="{7E73848D-67C8-4EA8-A1B5-3C1E00AFE1A5}" destId="{6ADF673C-A817-4524-8D17-A0A10ECAB7A3}" srcOrd="3" destOrd="0" presId="urn:microsoft.com/office/officeart/2005/8/layout/equation2"/>
    <dgm:cxn modelId="{339FF295-330F-4856-BC7D-4A60A636E668}" type="presParOf" srcId="{7E73848D-67C8-4EA8-A1B5-3C1E00AFE1A5}" destId="{4385477E-99A0-4F91-94F3-A86C5A02C94E}" srcOrd="4" destOrd="0" presId="urn:microsoft.com/office/officeart/2005/8/layout/equation2"/>
    <dgm:cxn modelId="{3E4EAD59-389B-44E0-B6E8-7B48363B5616}" type="presParOf" srcId="{D602A070-C8C5-4D6E-AF47-99C7FEB6BA60}" destId="{27CDCAF1-3F83-4A1E-B274-95F687DF8C84}" srcOrd="1" destOrd="0" presId="urn:microsoft.com/office/officeart/2005/8/layout/equation2"/>
    <dgm:cxn modelId="{19989674-9949-4B5A-A3DD-8B11462FC155}" type="presParOf" srcId="{27CDCAF1-3F83-4A1E-B274-95F687DF8C84}" destId="{7CCAD977-28B7-4C98-91C6-1DADA72A1179}" srcOrd="0" destOrd="0" presId="urn:microsoft.com/office/officeart/2005/8/layout/equation2"/>
    <dgm:cxn modelId="{9AF06DAE-7555-4188-89DC-DEE962A9245E}" type="presParOf" srcId="{D602A070-C8C5-4D6E-AF47-99C7FEB6BA60}" destId="{D55D976C-DE88-4EC7-90E5-D0F80429D344}" srcOrd="2" destOrd="0" presId="urn:microsoft.com/office/officeart/2005/8/layout/equati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7FA8904-1002-470C-B3BE-132DBBEFDC37}">
      <dsp:nvSpPr>
        <dsp:cNvPr id="0" name=""/>
        <dsp:cNvSpPr/>
      </dsp:nvSpPr>
      <dsp:spPr>
        <a:xfrm>
          <a:off x="887298" y="1503"/>
          <a:ext cx="1666056" cy="1666056"/>
        </a:xfrm>
        <a:prstGeom prst="ellipse">
          <a:avLst/>
        </a:prstGeom>
        <a:solidFill>
          <a:srgbClr val="FF000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n-US" sz="2700" kern="1200" dirty="0" smtClean="0"/>
            <a:t>Nuclear Fission</a:t>
          </a:r>
          <a:endParaRPr lang="en-US" sz="2700" kern="1200" dirty="0"/>
        </a:p>
      </dsp:txBody>
      <dsp:txXfrm>
        <a:off x="887298" y="1503"/>
        <a:ext cx="1666056" cy="1666056"/>
      </dsp:txXfrm>
    </dsp:sp>
    <dsp:sp modelId="{329E23FA-6BD1-46C0-98C6-D3F26A2CC2B2}">
      <dsp:nvSpPr>
        <dsp:cNvPr id="0" name=""/>
        <dsp:cNvSpPr/>
      </dsp:nvSpPr>
      <dsp:spPr>
        <a:xfrm>
          <a:off x="1237170" y="1802843"/>
          <a:ext cx="966312" cy="966312"/>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1237170" y="1802843"/>
        <a:ext cx="966312" cy="966312"/>
      </dsp:txXfrm>
    </dsp:sp>
    <dsp:sp modelId="{4385477E-99A0-4F91-94F3-A86C5A02C94E}">
      <dsp:nvSpPr>
        <dsp:cNvPr id="0" name=""/>
        <dsp:cNvSpPr/>
      </dsp:nvSpPr>
      <dsp:spPr>
        <a:xfrm>
          <a:off x="887298" y="2904440"/>
          <a:ext cx="1666056" cy="1666056"/>
        </a:xfrm>
        <a:prstGeom prst="ellipse">
          <a:avLst/>
        </a:prstGeom>
        <a:solidFill>
          <a:schemeClr val="accent2">
            <a:lumMod val="75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n-US" sz="2700" kern="1200" dirty="0" smtClean="0"/>
            <a:t>Nuclear Fusion</a:t>
          </a:r>
          <a:endParaRPr lang="en-US" sz="2700" kern="1200" dirty="0"/>
        </a:p>
      </dsp:txBody>
      <dsp:txXfrm>
        <a:off x="887298" y="2904440"/>
        <a:ext cx="1666056" cy="1666056"/>
      </dsp:txXfrm>
    </dsp:sp>
    <dsp:sp modelId="{27CDCAF1-3F83-4A1E-B274-95F687DF8C84}">
      <dsp:nvSpPr>
        <dsp:cNvPr id="0" name=""/>
        <dsp:cNvSpPr/>
      </dsp:nvSpPr>
      <dsp:spPr>
        <a:xfrm>
          <a:off x="2803263" y="1976113"/>
          <a:ext cx="529805" cy="6197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a:off x="2803263" y="1976113"/>
        <a:ext cx="529805" cy="619772"/>
      </dsp:txXfrm>
    </dsp:sp>
    <dsp:sp modelId="{D55D976C-DE88-4EC7-90E5-D0F80429D344}">
      <dsp:nvSpPr>
        <dsp:cNvPr id="0" name=""/>
        <dsp:cNvSpPr/>
      </dsp:nvSpPr>
      <dsp:spPr>
        <a:xfrm>
          <a:off x="3552988" y="619943"/>
          <a:ext cx="3332112" cy="3332112"/>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610" tIns="54610" rIns="54610" bIns="54610" numCol="1" spcCol="1270" anchor="ctr" anchorCtr="0">
          <a:noAutofit/>
        </a:bodyPr>
        <a:lstStyle/>
        <a:p>
          <a:pPr lvl="0" algn="ctr" defTabSz="1911350">
            <a:lnSpc>
              <a:spcPct val="90000"/>
            </a:lnSpc>
            <a:spcBef>
              <a:spcPct val="0"/>
            </a:spcBef>
            <a:spcAft>
              <a:spcPct val="35000"/>
            </a:spcAft>
          </a:pPr>
          <a:r>
            <a:rPr lang="en-US" sz="4300" kern="1200" dirty="0" smtClean="0"/>
            <a:t>Nuclear Reactions</a:t>
          </a:r>
          <a:endParaRPr lang="en-US" sz="4300" kern="1200" dirty="0"/>
        </a:p>
      </dsp:txBody>
      <dsp:txXfrm>
        <a:off x="3552988" y="619943"/>
        <a:ext cx="3332112" cy="3332112"/>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891274DE-C8F0-4E92-83B5-2AA8833E8B90}" type="datetimeFigureOut">
              <a:rPr lang="en-US" smtClean="0"/>
              <a:pPr/>
              <a:t>7/22/2011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67CB3577-6C56-44B9-9938-A35D73E34327}"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91274DE-C8F0-4E92-83B5-2AA8833E8B90}" type="datetimeFigureOut">
              <a:rPr lang="en-US" smtClean="0"/>
              <a:pPr/>
              <a:t>7/22/2011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7CB3577-6C56-44B9-9938-A35D73E3432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91274DE-C8F0-4E92-83B5-2AA8833E8B90}" type="datetimeFigureOut">
              <a:rPr lang="en-US" smtClean="0"/>
              <a:pPr/>
              <a:t>7/22/2011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7CB3577-6C56-44B9-9938-A35D73E3432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91274DE-C8F0-4E92-83B5-2AA8833E8B90}" type="datetimeFigureOut">
              <a:rPr lang="en-US" smtClean="0"/>
              <a:pPr/>
              <a:t>7/22/2011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7CB3577-6C56-44B9-9938-A35D73E3432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91274DE-C8F0-4E92-83B5-2AA8833E8B90}" type="datetimeFigureOut">
              <a:rPr lang="en-US" smtClean="0"/>
              <a:pPr/>
              <a:t>7/22/2011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7CB3577-6C56-44B9-9938-A35D73E34327}"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91274DE-C8F0-4E92-83B5-2AA8833E8B90}" type="datetimeFigureOut">
              <a:rPr lang="en-US" smtClean="0"/>
              <a:pPr/>
              <a:t>7/22/2011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7CB3577-6C56-44B9-9938-A35D73E3432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91274DE-C8F0-4E92-83B5-2AA8833E8B90}" type="datetimeFigureOut">
              <a:rPr lang="en-US" smtClean="0"/>
              <a:pPr/>
              <a:t>7/22/2011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7CB3577-6C56-44B9-9938-A35D73E34327}"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91274DE-C8F0-4E92-83B5-2AA8833E8B90}" type="datetimeFigureOut">
              <a:rPr lang="en-US" smtClean="0"/>
              <a:pPr/>
              <a:t>7/22/2011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7CB3577-6C56-44B9-9938-A35D73E3432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91274DE-C8F0-4E92-83B5-2AA8833E8B90}" type="datetimeFigureOut">
              <a:rPr lang="en-US" smtClean="0"/>
              <a:pPr/>
              <a:t>7/22/2011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7CB3577-6C56-44B9-9938-A35D73E3432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91274DE-C8F0-4E92-83B5-2AA8833E8B90}" type="datetimeFigureOut">
              <a:rPr lang="en-US" smtClean="0"/>
              <a:pPr/>
              <a:t>7/22/2011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7CB3577-6C56-44B9-9938-A35D73E3432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891274DE-C8F0-4E92-83B5-2AA8833E8B90}" type="datetimeFigureOut">
              <a:rPr lang="en-US" smtClean="0"/>
              <a:pPr/>
              <a:t>7/22/2011</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67CB3577-6C56-44B9-9938-A35D73E3432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891274DE-C8F0-4E92-83B5-2AA8833E8B90}" type="datetimeFigureOut">
              <a:rPr lang="en-US" smtClean="0"/>
              <a:pPr/>
              <a:t>7/22/2011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67CB3577-6C56-44B9-9938-A35D73E3432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hyperlink" Target="http://wanttoknowit.com/advantages-of-biofuels/" TargetMode="External"/><Relationship Id="rId2" Type="http://schemas.openxmlformats.org/officeDocument/2006/relationships/hyperlink" Target="http://wanttoknowit.com/who-discovered-the-greenhouse-effect/"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esa21.kennesaw.edu/activities/nukeenergy/nuke.ht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youtube.com/watch?v=HmbzJGf90Xc" TargetMode="External"/><Relationship Id="rId7" Type="http://schemas.openxmlformats.org/officeDocument/2006/relationships/hyperlink" Target="http://www.diffen.com/difference/Nuclear_Fission_vs_Nuclear_Fusion" TargetMode="External"/><Relationship Id="rId2" Type="http://schemas.openxmlformats.org/officeDocument/2006/relationships/hyperlink" Target="http://en.wikipedia.org/wiki/Nuclear_reaction" TargetMode="External"/><Relationship Id="rId1" Type="http://schemas.openxmlformats.org/officeDocument/2006/relationships/slideLayout" Target="../slideLayouts/slideLayout2.xml"/><Relationship Id="rId6" Type="http://schemas.openxmlformats.org/officeDocument/2006/relationships/hyperlink" Target="http://en.wikipedia.org/wiki/Chain_reaction" TargetMode="External"/><Relationship Id="rId5" Type="http://schemas.openxmlformats.org/officeDocument/2006/relationships/hyperlink" Target="http://esa21.kennesaw.edu/activities/nukeenergy/nuke.htm" TargetMode="External"/><Relationship Id="rId4" Type="http://schemas.openxmlformats.org/officeDocument/2006/relationships/hyperlink" Target="http://www.youtube.com/watch?v=vDAZsPkTkMM&amp;feature=related"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vDAZsPkTkMM&amp;feature=related" TargetMode="External"/><Relationship Id="rId2" Type="http://schemas.openxmlformats.org/officeDocument/2006/relationships/hyperlink" Target="http://www.youtube.com/watch?v=HmbzJGf90Xc" TargetMode="External"/><Relationship Id="rId1" Type="http://schemas.openxmlformats.org/officeDocument/2006/relationships/slideLayout" Target="../slideLayouts/slideLayout2.xml"/><Relationship Id="rId4" Type="http://schemas.openxmlformats.org/officeDocument/2006/relationships/hyperlink" Target="http://esa21.kennesaw.edu/activities/nukeenergy/nuke.ht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vDAZsPkTkMM&amp;feature=related" TargetMode="External"/><Relationship Id="rId2" Type="http://schemas.openxmlformats.org/officeDocument/2006/relationships/hyperlink" Target="http://www.youtube.com/watch?v=HmbzJGf90Xc"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Nuclear Reactions</a:t>
            </a:r>
            <a:endParaRPr lang="en-US" dirty="0"/>
          </a:p>
        </p:txBody>
      </p:sp>
      <p:sp>
        <p:nvSpPr>
          <p:cNvPr id="3" name="Subtitle 2"/>
          <p:cNvSpPr>
            <a:spLocks noGrp="1"/>
          </p:cNvSpPr>
          <p:nvPr>
            <p:ph type="subTitle" idx="1"/>
          </p:nvPr>
        </p:nvSpPr>
        <p:spPr/>
        <p:txBody>
          <a:bodyPr/>
          <a:lstStyle/>
          <a:p>
            <a:r>
              <a:rPr lang="en-US" dirty="0" smtClean="0"/>
              <a:t>Sonya </a:t>
            </a:r>
            <a:r>
              <a:rPr lang="en-US" dirty="0" err="1" smtClean="0"/>
              <a:t>Thadikaran</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2971800" y="685800"/>
            <a:ext cx="5486400" cy="32766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Fusion Vs Fission</a:t>
            </a:r>
            <a:endParaRPr lang="en-US" dirty="0"/>
          </a:p>
        </p:txBody>
      </p:sp>
      <p:sp>
        <p:nvSpPr>
          <p:cNvPr id="3" name="Text Placeholder 2"/>
          <p:cNvSpPr>
            <a:spLocks noGrp="1"/>
          </p:cNvSpPr>
          <p:nvPr>
            <p:ph type="body" idx="1"/>
          </p:nvPr>
        </p:nvSpPr>
        <p:spPr>
          <a:xfrm>
            <a:off x="457200" y="1676400"/>
            <a:ext cx="4040188" cy="773112"/>
          </a:xfrm>
        </p:spPr>
        <p:txBody>
          <a:bodyPr/>
          <a:lstStyle/>
          <a:p>
            <a:r>
              <a:rPr lang="en-US" dirty="0" smtClean="0"/>
              <a:t>Fission</a:t>
            </a:r>
            <a:endParaRPr lang="en-US" dirty="0"/>
          </a:p>
        </p:txBody>
      </p:sp>
      <p:sp>
        <p:nvSpPr>
          <p:cNvPr id="4" name="Text Placeholder 3"/>
          <p:cNvSpPr>
            <a:spLocks noGrp="1"/>
          </p:cNvSpPr>
          <p:nvPr>
            <p:ph type="body" sz="half" idx="3"/>
          </p:nvPr>
        </p:nvSpPr>
        <p:spPr/>
        <p:txBody>
          <a:bodyPr/>
          <a:lstStyle/>
          <a:p>
            <a:r>
              <a:rPr lang="en-US" dirty="0" smtClean="0"/>
              <a:t>Fusion</a:t>
            </a:r>
            <a:endParaRPr lang="en-US" dirty="0"/>
          </a:p>
        </p:txBody>
      </p:sp>
      <p:sp>
        <p:nvSpPr>
          <p:cNvPr id="5" name="Content Placeholder 4"/>
          <p:cNvSpPr>
            <a:spLocks noGrp="1"/>
          </p:cNvSpPr>
          <p:nvPr>
            <p:ph sz="quarter" idx="2"/>
          </p:nvPr>
        </p:nvSpPr>
        <p:spPr/>
        <p:txBody>
          <a:bodyPr>
            <a:normAutofit/>
          </a:bodyPr>
          <a:lstStyle/>
          <a:p>
            <a:pPr marL="525780" indent="-457200">
              <a:buFont typeface="+mj-lt"/>
              <a:buAutoNum type="arabicPeriod"/>
            </a:pPr>
            <a:r>
              <a:rPr lang="en-US" sz="1800" dirty="0" smtClean="0"/>
              <a:t>Fission is the splitting of a large atom into two or more smaller ones.</a:t>
            </a:r>
          </a:p>
          <a:p>
            <a:pPr marL="525780" indent="-457200">
              <a:buFont typeface="+mj-lt"/>
              <a:buAutoNum type="arabicPeriod"/>
            </a:pPr>
            <a:r>
              <a:rPr lang="en-US" sz="1800" dirty="0" smtClean="0"/>
              <a:t>The energy released by fission is a million times greater than that released in chemical reactions.</a:t>
            </a:r>
          </a:p>
          <a:p>
            <a:pPr marL="525780" indent="-457200">
              <a:buFont typeface="+mj-lt"/>
              <a:buAutoNum type="arabicPeriod"/>
            </a:pPr>
            <a:r>
              <a:rPr lang="en-US" sz="1800" dirty="0" smtClean="0"/>
              <a:t>Takes little energy to split two atoms in a fission reaction. Feasible! Less expensive!</a:t>
            </a:r>
          </a:p>
          <a:p>
            <a:pPr marL="525780" indent="-457200">
              <a:buFont typeface="+mj-lt"/>
              <a:buAutoNum type="arabicPeriod"/>
            </a:pPr>
            <a:endParaRPr lang="en-US" sz="1800" dirty="0" smtClean="0"/>
          </a:p>
        </p:txBody>
      </p:sp>
      <p:sp>
        <p:nvSpPr>
          <p:cNvPr id="6" name="Content Placeholder 5"/>
          <p:cNvSpPr>
            <a:spLocks noGrp="1"/>
          </p:cNvSpPr>
          <p:nvPr>
            <p:ph sz="quarter" idx="4"/>
          </p:nvPr>
        </p:nvSpPr>
        <p:spPr/>
        <p:txBody>
          <a:bodyPr/>
          <a:lstStyle/>
          <a:p>
            <a:pPr marL="525780" indent="-457200">
              <a:buFont typeface="+mj-lt"/>
              <a:buAutoNum type="arabicPeriod"/>
            </a:pPr>
            <a:r>
              <a:rPr lang="en-US" sz="1800" dirty="0" smtClean="0"/>
              <a:t>Fusion is the fusing of two or more lighter atoms into a larger one</a:t>
            </a:r>
            <a:r>
              <a:rPr lang="en-US" dirty="0" smtClean="0"/>
              <a:t>.</a:t>
            </a:r>
          </a:p>
          <a:p>
            <a:pPr marL="525780" indent="-457200">
              <a:buFont typeface="+mj-lt"/>
              <a:buAutoNum type="arabicPeriod"/>
            </a:pPr>
            <a:r>
              <a:rPr lang="en-US" sz="1800" dirty="0" smtClean="0"/>
              <a:t>The energy released by fusion is three to four times greater than the energy released by fission.</a:t>
            </a:r>
          </a:p>
          <a:p>
            <a:pPr marL="525780" indent="-457200">
              <a:buFont typeface="+mj-lt"/>
              <a:buAutoNum type="arabicPeriod"/>
            </a:pPr>
            <a:r>
              <a:rPr lang="en-US" sz="1800" dirty="0" smtClean="0"/>
              <a:t>Extremely high energy is required to bring two or more protons close enough that nuclear forces overcome their electrostatic repulsion. Not Feasible! More expensive!</a:t>
            </a:r>
            <a:endParaRPr lang="en-US" sz="1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Chain Reaction</a:t>
            </a:r>
            <a:endParaRPr lang="en-US" dirty="0"/>
          </a:p>
        </p:txBody>
      </p:sp>
      <p:sp>
        <p:nvSpPr>
          <p:cNvPr id="3" name="Text Placeholder 2"/>
          <p:cNvSpPr>
            <a:spLocks noGrp="1"/>
          </p:cNvSpPr>
          <p:nvPr>
            <p:ph type="body" idx="2"/>
          </p:nvPr>
        </p:nvSpPr>
        <p:spPr/>
        <p:txBody>
          <a:bodyPr/>
          <a:lstStyle/>
          <a:p>
            <a:pPr>
              <a:buFont typeface="Arial" pitchFamily="34" charset="0"/>
              <a:buChar char="•"/>
            </a:pPr>
            <a:r>
              <a:rPr lang="en-US" dirty="0" smtClean="0"/>
              <a:t>A series of chemical reactions in which one product of a reacting set is a reactant in the following set.</a:t>
            </a:r>
          </a:p>
          <a:p>
            <a:pPr>
              <a:buFont typeface="Arial" pitchFamily="34" charset="0"/>
              <a:buChar char="•"/>
            </a:pPr>
            <a:r>
              <a:rPr lang="en-US" dirty="0" smtClean="0"/>
              <a:t>The main steps of a chain reaction are:</a:t>
            </a:r>
          </a:p>
          <a:p>
            <a:pPr>
              <a:buFont typeface="Wingdings" pitchFamily="2" charset="2"/>
              <a:buChar char="§"/>
            </a:pPr>
            <a:r>
              <a:rPr lang="en-US" dirty="0" smtClean="0"/>
              <a:t>Initiation</a:t>
            </a:r>
          </a:p>
          <a:p>
            <a:pPr>
              <a:buFont typeface="Wingdings" pitchFamily="2" charset="2"/>
              <a:buChar char="§"/>
            </a:pPr>
            <a:r>
              <a:rPr lang="en-US" dirty="0" smtClean="0"/>
              <a:t>Propagation</a:t>
            </a:r>
          </a:p>
          <a:p>
            <a:pPr>
              <a:buFont typeface="Wingdings" pitchFamily="2" charset="2"/>
              <a:buChar char="§"/>
            </a:pPr>
            <a:r>
              <a:rPr lang="en-US" dirty="0" smtClean="0"/>
              <a:t>Termination</a:t>
            </a:r>
          </a:p>
          <a:p>
            <a:endParaRPr lang="en-US" dirty="0"/>
          </a:p>
        </p:txBody>
      </p:sp>
      <p:pic>
        <p:nvPicPr>
          <p:cNvPr id="5122" name="Picture 2"/>
          <p:cNvPicPr>
            <a:picLocks noGrp="1" noChangeAspect="1" noChangeArrowheads="1"/>
          </p:cNvPicPr>
          <p:nvPr>
            <p:ph sz="half" idx="1"/>
          </p:nvPr>
        </p:nvPicPr>
        <p:blipFill>
          <a:blip r:embed="rId2" cstate="print"/>
          <a:srcRect/>
          <a:stretch>
            <a:fillRect/>
          </a:stretch>
        </p:blipFill>
        <p:spPr bwMode="auto">
          <a:xfrm>
            <a:off x="4267200" y="1600200"/>
            <a:ext cx="4419600" cy="44196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 of Nuclear Reactions</a:t>
            </a:r>
            <a:endParaRPr lang="en-US" dirty="0"/>
          </a:p>
        </p:txBody>
      </p:sp>
      <p:sp>
        <p:nvSpPr>
          <p:cNvPr id="3" name="Text Placeholder 2"/>
          <p:cNvSpPr>
            <a:spLocks noGrp="1"/>
          </p:cNvSpPr>
          <p:nvPr>
            <p:ph type="body" idx="2"/>
          </p:nvPr>
        </p:nvSpPr>
        <p:spPr/>
        <p:txBody>
          <a:bodyPr>
            <a:normAutofit fontScale="92500"/>
          </a:bodyPr>
          <a:lstStyle/>
          <a:p>
            <a:r>
              <a:rPr lang="en-US" sz="1400" dirty="0" smtClean="0"/>
              <a:t>The </a:t>
            </a:r>
            <a:r>
              <a:rPr lang="en-US" sz="1400" b="1" dirty="0" smtClean="0"/>
              <a:t>CANDU</a:t>
            </a:r>
            <a:r>
              <a:rPr lang="en-US" sz="1400" dirty="0" smtClean="0"/>
              <a:t>, short for </a:t>
            </a:r>
            <a:r>
              <a:rPr lang="en-US" sz="1400" b="1" dirty="0" smtClean="0"/>
              <a:t>Canadian Deuterium-Uranium reactor</a:t>
            </a:r>
            <a:r>
              <a:rPr lang="en-US" sz="1400" dirty="0" smtClean="0"/>
              <a:t> is a Canadian-invented, pressurized heavy water reactor. The acronym refers to its deuterium-oxide (heavy water) moderator and its use of (originally, natural) uranium fuel. </a:t>
            </a:r>
          </a:p>
          <a:p>
            <a:r>
              <a:rPr lang="en-US" sz="1400" dirty="0" smtClean="0"/>
              <a:t>The CANDU reactor functions in a manner similar to a pressurized water reactor (PWR). Pressurized coolant is passed through the fuel bundles to cool them. This hot, pressurized cooling water is carried to a steam generator where the heat energy is transferred to light water and converts it into steam. This steam is then used to turn the steam turbines which turn the generator, creating electricity.</a:t>
            </a:r>
          </a:p>
          <a:p>
            <a:endParaRPr lang="en-US" sz="1400" dirty="0"/>
          </a:p>
        </p:txBody>
      </p:sp>
      <p:pic>
        <p:nvPicPr>
          <p:cNvPr id="6146" name="Picture 2"/>
          <p:cNvPicPr>
            <a:picLocks noGrp="1" noChangeAspect="1" noChangeArrowheads="1"/>
          </p:cNvPicPr>
          <p:nvPr>
            <p:ph sz="half" idx="1"/>
          </p:nvPr>
        </p:nvPicPr>
        <p:blipFill>
          <a:blip r:embed="rId2" cstate="print"/>
          <a:srcRect/>
          <a:stretch>
            <a:fillRect/>
          </a:stretch>
        </p:blipFill>
        <p:spPr bwMode="auto">
          <a:xfrm>
            <a:off x="3733800" y="1447800"/>
            <a:ext cx="4953000" cy="4114799"/>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t>
            </a:r>
            <a:r>
              <a:rPr lang="en-US" dirty="0" err="1" smtClean="0"/>
              <a:t>Disadv</a:t>
            </a:r>
            <a:r>
              <a:rPr lang="en-US" dirty="0" smtClean="0"/>
              <a:t> of Nuclear Power</a:t>
            </a:r>
            <a:endParaRPr lang="en-US" dirty="0"/>
          </a:p>
        </p:txBody>
      </p:sp>
      <p:sp>
        <p:nvSpPr>
          <p:cNvPr id="3" name="Content Placeholder 2"/>
          <p:cNvSpPr>
            <a:spLocks noGrp="1"/>
          </p:cNvSpPr>
          <p:nvPr>
            <p:ph sz="half" idx="1"/>
          </p:nvPr>
        </p:nvSpPr>
        <p:spPr/>
        <p:txBody>
          <a:bodyPr>
            <a:normAutofit fontScale="62500" lnSpcReduction="20000"/>
          </a:bodyPr>
          <a:lstStyle/>
          <a:p>
            <a:r>
              <a:rPr lang="en-US" sz="3800" dirty="0" smtClean="0"/>
              <a:t>Advantages</a:t>
            </a:r>
          </a:p>
          <a:p>
            <a:r>
              <a:rPr lang="en-US" dirty="0" smtClean="0"/>
              <a:t>Nuclear power plants are more efficient than ever before. New technology has made them more reliable (they break down less often) and safer.</a:t>
            </a:r>
          </a:p>
          <a:p>
            <a:r>
              <a:rPr lang="en-US" dirty="0" smtClean="0"/>
              <a:t>They reduce </a:t>
            </a:r>
            <a:r>
              <a:rPr lang="en-US" dirty="0" smtClean="0">
                <a:hlinkClick r:id="rId2" tooltip="Who Discovered the Greenhouse Effect"/>
              </a:rPr>
              <a:t>greenhouse gas</a:t>
            </a:r>
            <a:r>
              <a:rPr lang="en-US" dirty="0" smtClean="0"/>
              <a:t> emissions. Proponents of nuclear power argue that, as no coal or fossil fuels are burnt, no carbon dioxide is released into the air. </a:t>
            </a:r>
          </a:p>
          <a:p>
            <a:r>
              <a:rPr lang="en-US" dirty="0" smtClean="0"/>
              <a:t>Although the initial cost of building nuclear plants is high, the running costs are relatively low.</a:t>
            </a:r>
          </a:p>
          <a:p>
            <a:r>
              <a:rPr lang="en-US" dirty="0" smtClean="0"/>
              <a:t>Reduces dependence on foreign oils and natural gas (like </a:t>
            </a:r>
            <a:r>
              <a:rPr lang="en-US" dirty="0" err="1" smtClean="0">
                <a:hlinkClick r:id="rId3" tooltip="Advantages of Biofuels"/>
              </a:rPr>
              <a:t>biofuels</a:t>
            </a:r>
            <a:r>
              <a:rPr lang="en-US" dirty="0" smtClean="0"/>
              <a:t>). </a:t>
            </a:r>
          </a:p>
          <a:p>
            <a:pPr>
              <a:buNone/>
            </a:pPr>
            <a:endParaRPr lang="en-US" dirty="0"/>
          </a:p>
        </p:txBody>
      </p:sp>
      <p:sp>
        <p:nvSpPr>
          <p:cNvPr id="4" name="Content Placeholder 3"/>
          <p:cNvSpPr>
            <a:spLocks noGrp="1"/>
          </p:cNvSpPr>
          <p:nvPr>
            <p:ph sz="half" idx="2"/>
          </p:nvPr>
        </p:nvSpPr>
        <p:spPr/>
        <p:txBody>
          <a:bodyPr>
            <a:normAutofit fontScale="62500" lnSpcReduction="20000"/>
          </a:bodyPr>
          <a:lstStyle/>
          <a:p>
            <a:pPr>
              <a:buNone/>
            </a:pPr>
            <a:r>
              <a:rPr lang="en-US" sz="3800" dirty="0" smtClean="0"/>
              <a:t>Disadvantages</a:t>
            </a:r>
          </a:p>
          <a:p>
            <a:r>
              <a:rPr lang="en-US" sz="2900" dirty="0" smtClean="0"/>
              <a:t>The storage and management of dangerous high level radioactive waste; </a:t>
            </a:r>
          </a:p>
          <a:p>
            <a:r>
              <a:rPr lang="en-US" sz="2900" dirty="0" smtClean="0"/>
              <a:t>the possibility of proliferation of nuclear materials and potential terrorist applications;</a:t>
            </a:r>
          </a:p>
          <a:p>
            <a:r>
              <a:rPr lang="en-US" sz="2900" dirty="0" smtClean="0"/>
              <a:t> the high cost of building nuclear facilities </a:t>
            </a:r>
          </a:p>
          <a:p>
            <a:r>
              <a:rPr lang="en-US" sz="2900" dirty="0" smtClean="0"/>
              <a:t>the small possibility of accidents.</a:t>
            </a:r>
          </a:p>
          <a:p>
            <a:r>
              <a:rPr lang="en-US" sz="2900" dirty="0" smtClean="0"/>
              <a:t>Nuclear bombs, weapons and nuclear warfare</a:t>
            </a:r>
            <a:endParaRPr lang="en-US" sz="29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 For a better world</a:t>
            </a:r>
            <a:br>
              <a:rPr lang="en-US" dirty="0" smtClean="0"/>
            </a:br>
            <a:r>
              <a:rPr lang="en-US" dirty="0" smtClean="0"/>
              <a:t/>
            </a:r>
            <a:br>
              <a:rPr lang="en-US" dirty="0" smtClean="0"/>
            </a:br>
            <a:r>
              <a:rPr lang="en-US" sz="1800" dirty="0" smtClean="0"/>
              <a:t>Alternative power sources and controlled and monitored Nuclear power!!</a:t>
            </a:r>
            <a:endParaRPr lang="en-US" sz="1800" dirty="0"/>
          </a:p>
        </p:txBody>
      </p:sp>
      <p:pic>
        <p:nvPicPr>
          <p:cNvPr id="8197" name="Picture 5"/>
          <p:cNvPicPr>
            <a:picLocks noGrp="1" noChangeAspect="1" noChangeArrowheads="1"/>
          </p:cNvPicPr>
          <p:nvPr>
            <p:ph idx="1"/>
          </p:nvPr>
        </p:nvPicPr>
        <p:blipFill>
          <a:blip r:embed="rId2" cstate="print"/>
          <a:srcRect/>
          <a:stretch>
            <a:fillRect/>
          </a:stretch>
        </p:blipFill>
        <p:spPr bwMode="auto">
          <a:xfrm>
            <a:off x="1600200" y="2590800"/>
            <a:ext cx="5867400" cy="34290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Misconceptions and Solutions</a:t>
            </a:r>
            <a:endParaRPr lang="en-US" dirty="0"/>
          </a:p>
        </p:txBody>
      </p:sp>
      <p:sp>
        <p:nvSpPr>
          <p:cNvPr id="3" name="Content Placeholder 2"/>
          <p:cNvSpPr>
            <a:spLocks noGrp="1"/>
          </p:cNvSpPr>
          <p:nvPr>
            <p:ph idx="1"/>
          </p:nvPr>
        </p:nvSpPr>
        <p:spPr/>
        <p:txBody>
          <a:bodyPr/>
          <a:lstStyle/>
          <a:p>
            <a:pPr lvl="0"/>
            <a:r>
              <a:rPr lang="en-US" sz="1600" dirty="0" smtClean="0"/>
              <a:t>The greatest difficulty students would face is believing that nuclear power is always inherently harmful and that nuclear power can never be used for the good of humanity.</a:t>
            </a:r>
          </a:p>
          <a:p>
            <a:pPr lvl="0"/>
            <a:r>
              <a:rPr lang="en-US" sz="1600" dirty="0" smtClean="0"/>
              <a:t>Another misconception they would have is to believe that alternative energy usage is a vague, and impractical concept</a:t>
            </a:r>
            <a:r>
              <a:rPr lang="en-US" sz="1600" dirty="0" smtClean="0"/>
              <a:t>.</a:t>
            </a:r>
            <a:r>
              <a:rPr lang="en-US" dirty="0" smtClean="0"/>
              <a:t>                </a:t>
            </a:r>
          </a:p>
          <a:p>
            <a:r>
              <a:rPr lang="en-US" sz="1600" dirty="0" smtClean="0"/>
              <a:t>Solutions</a:t>
            </a:r>
            <a:endParaRPr lang="en-US" sz="1600" dirty="0" smtClean="0"/>
          </a:p>
          <a:p>
            <a:r>
              <a:rPr lang="en-US" sz="1600" dirty="0" smtClean="0"/>
              <a:t>A field trip to the sustainable energy plant and a solid debate will dispel these myths.</a:t>
            </a:r>
            <a:endParaRPr lang="en-US" sz="1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Evaluations</a:t>
            </a:r>
            <a:endParaRPr lang="en-US" dirty="0"/>
          </a:p>
        </p:txBody>
      </p:sp>
      <p:sp>
        <p:nvSpPr>
          <p:cNvPr id="3" name="Content Placeholder 2"/>
          <p:cNvSpPr>
            <a:spLocks noGrp="1"/>
          </p:cNvSpPr>
          <p:nvPr>
            <p:ph idx="1"/>
          </p:nvPr>
        </p:nvSpPr>
        <p:spPr/>
        <p:txBody>
          <a:bodyPr/>
          <a:lstStyle/>
          <a:p>
            <a:r>
              <a:rPr lang="en-US" dirty="0" smtClean="0"/>
              <a:t>My evaluation would consist of written reports on their field trip, letter writing, oral presentation, skit, summary on a </a:t>
            </a:r>
            <a:r>
              <a:rPr lang="en-US" dirty="0" err="1" smtClean="0"/>
              <a:t>moodle</a:t>
            </a:r>
            <a:r>
              <a:rPr lang="en-US" dirty="0" smtClean="0"/>
              <a:t>, construction of a nuclear power planet model.</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a:t>
            </a:r>
            <a:endParaRPr lang="en-US" dirty="0"/>
          </a:p>
        </p:txBody>
      </p:sp>
      <p:sp>
        <p:nvSpPr>
          <p:cNvPr id="3" name="Content Placeholder 2"/>
          <p:cNvSpPr>
            <a:spLocks noGrp="1"/>
          </p:cNvSpPr>
          <p:nvPr>
            <p:ph idx="1"/>
          </p:nvPr>
        </p:nvSpPr>
        <p:spPr/>
        <p:txBody>
          <a:bodyPr/>
          <a:lstStyle/>
          <a:p>
            <a:r>
              <a:rPr lang="en-US" dirty="0" smtClean="0"/>
              <a:t>Electricity- </a:t>
            </a:r>
            <a:r>
              <a:rPr lang="en-US" dirty="0" smtClean="0"/>
              <a:t>generation of a “clean” source of energy for homes</a:t>
            </a:r>
          </a:p>
          <a:p>
            <a:r>
              <a:rPr lang="en-US" dirty="0" smtClean="0"/>
              <a:t>Space- space missions in space propulsions </a:t>
            </a:r>
          </a:p>
          <a:p>
            <a:r>
              <a:rPr lang="en-US" dirty="0" smtClean="0"/>
              <a:t>Heating systems – For homes, factories and offices</a:t>
            </a:r>
          </a:p>
          <a:p>
            <a:pPr>
              <a:buNone/>
            </a:pPr>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Considerations</a:t>
            </a:r>
            <a:endParaRPr lang="en-US" dirty="0"/>
          </a:p>
        </p:txBody>
      </p:sp>
      <p:sp>
        <p:nvSpPr>
          <p:cNvPr id="3" name="Content Placeholder 2"/>
          <p:cNvSpPr>
            <a:spLocks noGrp="1"/>
          </p:cNvSpPr>
          <p:nvPr>
            <p:ph idx="1"/>
          </p:nvPr>
        </p:nvSpPr>
        <p:spPr/>
        <p:txBody>
          <a:bodyPr/>
          <a:lstStyle/>
          <a:p>
            <a:r>
              <a:rPr lang="en-US" dirty="0" smtClean="0"/>
              <a:t>Students have to ensure that they don’t touch any live wires during their field trip and that their model of a power plant is made with safe materials which are non toxic</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Demonstration and lab</a:t>
            </a:r>
            <a:endParaRPr lang="en-US" dirty="0"/>
          </a:p>
        </p:txBody>
      </p:sp>
      <p:sp>
        <p:nvSpPr>
          <p:cNvPr id="3" name="Content Placeholder 2"/>
          <p:cNvSpPr>
            <a:spLocks noGrp="1"/>
          </p:cNvSpPr>
          <p:nvPr>
            <p:ph idx="1"/>
          </p:nvPr>
        </p:nvSpPr>
        <p:spPr/>
        <p:txBody>
          <a:bodyPr/>
          <a:lstStyle/>
          <a:p>
            <a:r>
              <a:rPr lang="en-US" dirty="0" smtClean="0"/>
              <a:t>Students have to construct a model of a nuclear power plant with “junk” and “waste materials” like </a:t>
            </a:r>
            <a:r>
              <a:rPr lang="en-US" dirty="0" err="1" smtClean="0"/>
              <a:t>thermocol</a:t>
            </a:r>
            <a:r>
              <a:rPr lang="en-US" dirty="0" smtClean="0"/>
              <a:t>, paper, tubes, sticks, used dynamo(small) etc.</a:t>
            </a:r>
          </a:p>
          <a:p>
            <a:r>
              <a:rPr lang="en-US" dirty="0" smtClean="0"/>
              <a:t>A sample diagram is given on the next page.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Curriculum Expectations</a:t>
            </a:r>
            <a:endParaRPr lang="en-US" dirty="0"/>
          </a:p>
        </p:txBody>
      </p:sp>
      <p:sp>
        <p:nvSpPr>
          <p:cNvPr id="3" name="Content Placeholder 2"/>
          <p:cNvSpPr>
            <a:spLocks noGrp="1"/>
          </p:cNvSpPr>
          <p:nvPr>
            <p:ph idx="1"/>
          </p:nvPr>
        </p:nvSpPr>
        <p:spPr/>
        <p:txBody>
          <a:bodyPr>
            <a:normAutofit/>
          </a:bodyPr>
          <a:lstStyle/>
          <a:p>
            <a:r>
              <a:rPr lang="en-US" sz="1800" dirty="0" smtClean="0"/>
              <a:t>Describe the scientific principles of fission and a chain reaction and their applications in nuclear generating stations (e.g., the scientific principles applied in the CANDU reactor);</a:t>
            </a:r>
          </a:p>
          <a:p>
            <a:r>
              <a:rPr lang="en-US" sz="1800" dirty="0" smtClean="0"/>
              <a:t> Compare and contrast nuclear fission and nuclear fusion according to such criteria as feasibility, costs, and energy efficiencies.</a:t>
            </a:r>
          </a:p>
          <a:p>
            <a:r>
              <a:rPr lang="en-US" sz="1800" dirty="0" smtClean="0"/>
              <a:t>Evaluate arguments for the use of nuclear technology, based on research into its advantages and disadvantages.</a:t>
            </a:r>
          </a:p>
          <a:p>
            <a:endParaRPr lang="en-US" sz="1800" dirty="0" smtClean="0"/>
          </a:p>
          <a:p>
            <a:pPr>
              <a:buNone/>
            </a:pPr>
            <a:endParaRPr lang="en-US" sz="1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of a nuclear plant</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2345748" y="1784350"/>
            <a:ext cx="4909704" cy="45720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p:txBody>
          <a:bodyPr/>
          <a:lstStyle/>
          <a:p>
            <a:r>
              <a:rPr lang="en-US" dirty="0" smtClean="0"/>
              <a:t>For my peers and students, try this activity, a nuclear power plant simulation.. So much Fun!!</a:t>
            </a:r>
          </a:p>
          <a:p>
            <a:r>
              <a:rPr lang="en-US" sz="3200" dirty="0" smtClean="0">
                <a:solidFill>
                  <a:schemeClr val="tx1">
                    <a:lumMod val="75000"/>
                    <a:lumOff val="25000"/>
                  </a:schemeClr>
                </a:solidFill>
                <a:hlinkClick r:id="rId2"/>
              </a:rPr>
              <a:t>http://esa21.kennesaw.edu/activities/nukeenergy/nuke.htm</a:t>
            </a:r>
            <a:endParaRPr lang="en-US" sz="3200" dirty="0" smtClean="0">
              <a:solidFill>
                <a:schemeClr val="tx1">
                  <a:lumMod val="75000"/>
                  <a:lumOff val="25000"/>
                </a:schemeClr>
              </a:solidFill>
            </a:endParaRP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 </a:t>
            </a:r>
            <a:r>
              <a:rPr lang="en-US" u="sng" dirty="0" smtClean="0">
                <a:hlinkClick r:id="rId2"/>
              </a:rPr>
              <a:t>http://en.wikipedia.org/wiki/Nuclear_reaction</a:t>
            </a:r>
            <a:endParaRPr lang="en-US" dirty="0" smtClean="0"/>
          </a:p>
          <a:p>
            <a:r>
              <a:rPr lang="en-US" u="sng" dirty="0" smtClean="0">
                <a:hlinkClick r:id="rId3"/>
              </a:rPr>
              <a:t>http://www.youtube.com/watch?v=HmbzJGf90Xc</a:t>
            </a:r>
            <a:r>
              <a:rPr lang="en-US" dirty="0" smtClean="0"/>
              <a:t> </a:t>
            </a:r>
          </a:p>
          <a:p>
            <a:r>
              <a:rPr lang="en-US" u="sng" dirty="0" smtClean="0">
                <a:hlinkClick r:id="rId4"/>
              </a:rPr>
              <a:t>http://www.youtube.com/watch?v=vDAZsPkTkMM&amp;feature=related</a:t>
            </a:r>
            <a:r>
              <a:rPr lang="en-US" dirty="0" smtClean="0"/>
              <a:t> </a:t>
            </a:r>
          </a:p>
          <a:p>
            <a:r>
              <a:rPr lang="en-US" dirty="0" smtClean="0"/>
              <a:t>Nelson Chemistry Grade 12</a:t>
            </a:r>
          </a:p>
          <a:p>
            <a:r>
              <a:rPr lang="en-US" u="sng" dirty="0" smtClean="0">
                <a:hlinkClick r:id="rId5"/>
              </a:rPr>
              <a:t>http://esa21.kennesaw.edu/activities/nukeenergy/nuke.htm</a:t>
            </a:r>
            <a:r>
              <a:rPr lang="en-US" dirty="0" smtClean="0"/>
              <a:t> </a:t>
            </a:r>
          </a:p>
          <a:p>
            <a:r>
              <a:rPr lang="en-US" u="sng" dirty="0" smtClean="0">
                <a:hlinkClick r:id="rId6"/>
              </a:rPr>
              <a:t>http://en.wikipedia.org/wiki/Chain_reaction</a:t>
            </a:r>
            <a:endParaRPr lang="en-US" dirty="0" smtClean="0"/>
          </a:p>
          <a:p>
            <a:r>
              <a:rPr lang="en-US" dirty="0" smtClean="0"/>
              <a:t>Inorganic Chemistry – 3</a:t>
            </a:r>
            <a:r>
              <a:rPr lang="en-US" baseline="30000" dirty="0" smtClean="0"/>
              <a:t>rd</a:t>
            </a:r>
            <a:r>
              <a:rPr lang="en-US" dirty="0" smtClean="0"/>
              <a:t> edition- Peter Atkins</a:t>
            </a:r>
          </a:p>
          <a:p>
            <a:r>
              <a:rPr lang="en-US" u="sng" dirty="0" smtClean="0">
                <a:hlinkClick r:id="rId7"/>
              </a:rPr>
              <a:t>http://www.diffen.com/difference/Nuclear_Fission_vs_Nuclear_Fusion</a:t>
            </a:r>
            <a:endParaRPr lang="en-US" dirty="0" smtClean="0"/>
          </a:p>
          <a:p>
            <a:r>
              <a:rPr lang="en-US" dirty="0" smtClean="0"/>
              <a:t> </a:t>
            </a:r>
          </a:p>
          <a:p>
            <a:r>
              <a:rPr lang="en-US" dirty="0" smtClean="0"/>
              <a:t>For chain reaction simulation with dominoes</a:t>
            </a:r>
          </a:p>
          <a:p>
            <a:r>
              <a:rPr lang="en-US" dirty="0" smtClean="0"/>
              <a:t>http://www.youtube.com/watch?v=21Ub49rOq70</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Sequence</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Day 1</a:t>
            </a:r>
            <a:r>
              <a:rPr lang="en-US" sz="1600" dirty="0" smtClean="0"/>
              <a:t> – When students walk into class, they are greeted with a video playing on the LCD monitor showcasing nuclear reactions.</a:t>
            </a:r>
          </a:p>
          <a:p>
            <a:r>
              <a:rPr lang="en-US" sz="1600" dirty="0" smtClean="0"/>
              <a:t>They are asked to sit down quickly, ask no questions, given 5 minutes to watch the video and write on a piece of paper what they believe the video is about.</a:t>
            </a:r>
          </a:p>
          <a:p>
            <a:pPr>
              <a:buNone/>
            </a:pPr>
            <a:r>
              <a:rPr lang="en-US" sz="1600" dirty="0" smtClean="0">
                <a:solidFill>
                  <a:schemeClr val="tx1">
                    <a:lumMod val="75000"/>
                    <a:lumOff val="25000"/>
                  </a:schemeClr>
                </a:solidFill>
                <a:hlinkClick r:id="rId2"/>
              </a:rPr>
              <a:t>http://www.youtube.com/watch?v=HmbzJGf90Xc</a:t>
            </a:r>
            <a:endParaRPr lang="en-US" sz="1600" dirty="0" smtClean="0">
              <a:solidFill>
                <a:schemeClr val="tx1">
                  <a:lumMod val="75000"/>
                  <a:lumOff val="25000"/>
                </a:schemeClr>
              </a:solidFill>
            </a:endParaRPr>
          </a:p>
          <a:p>
            <a:pPr>
              <a:buNone/>
            </a:pPr>
            <a:r>
              <a:rPr lang="en-US" sz="1600" dirty="0" smtClean="0">
                <a:solidFill>
                  <a:schemeClr val="tx1">
                    <a:lumMod val="75000"/>
                    <a:lumOff val="25000"/>
                  </a:schemeClr>
                </a:solidFill>
                <a:hlinkClick r:id="rId3"/>
              </a:rPr>
              <a:t>http://www.youtube.com/watch?v=vDAZsPkTkMM&amp;feature=related</a:t>
            </a:r>
            <a:endParaRPr lang="en-US" sz="1600" dirty="0" smtClean="0">
              <a:solidFill>
                <a:schemeClr val="tx1">
                  <a:lumMod val="75000"/>
                  <a:lumOff val="25000"/>
                </a:schemeClr>
              </a:solidFill>
            </a:endParaRPr>
          </a:p>
          <a:p>
            <a:pPr>
              <a:buNone/>
            </a:pPr>
            <a:r>
              <a:rPr lang="en-US" sz="1600" dirty="0" smtClean="0">
                <a:solidFill>
                  <a:schemeClr val="tx1">
                    <a:lumMod val="75000"/>
                    <a:lumOff val="25000"/>
                  </a:schemeClr>
                </a:solidFill>
              </a:rPr>
              <a:t>Once this is done, they are asked to exchange the information sheets with their peers and each person reads one line from their friends sheet and a discussion ensues.</a:t>
            </a:r>
          </a:p>
          <a:p>
            <a:r>
              <a:rPr lang="en-US" sz="1600" dirty="0" smtClean="0">
                <a:solidFill>
                  <a:schemeClr val="tx1">
                    <a:lumMod val="75000"/>
                    <a:lumOff val="25000"/>
                  </a:schemeClr>
                </a:solidFill>
              </a:rPr>
              <a:t>Teacher leads the discussion with the definition of Nuclear power and shows a chart with the division of nuclear power into its components.</a:t>
            </a:r>
          </a:p>
          <a:p>
            <a:r>
              <a:rPr lang="en-US" sz="1600" dirty="0" smtClean="0">
                <a:solidFill>
                  <a:schemeClr val="tx1">
                    <a:lumMod val="75000"/>
                    <a:lumOff val="25000"/>
                  </a:schemeClr>
                </a:solidFill>
              </a:rPr>
              <a:t>Teachers then tells students to imagine that they are a nuclear scientist and use the computer simulation to make sure their reactor doesn’t have a MELTDOWN!!!!!</a:t>
            </a:r>
          </a:p>
          <a:p>
            <a:pPr>
              <a:buNone/>
            </a:pPr>
            <a:r>
              <a:rPr lang="en-US" sz="1600" dirty="0" smtClean="0">
                <a:solidFill>
                  <a:schemeClr val="tx1">
                    <a:lumMod val="75000"/>
                    <a:lumOff val="25000"/>
                  </a:schemeClr>
                </a:solidFill>
                <a:hlinkClick r:id="rId4"/>
              </a:rPr>
              <a:t>http://esa21.kennesaw.edu/activities/nukeenergy/nuke.htm</a:t>
            </a:r>
            <a:endParaRPr lang="en-US" sz="1600" dirty="0" smtClean="0">
              <a:solidFill>
                <a:schemeClr val="tx1">
                  <a:lumMod val="75000"/>
                  <a:lumOff val="25000"/>
                </a:schemeClr>
              </a:solidFill>
            </a:endParaRPr>
          </a:p>
          <a:p>
            <a:pPr>
              <a:buNone/>
            </a:pPr>
            <a:r>
              <a:rPr lang="en-US" sz="1600" dirty="0" smtClean="0">
                <a:solidFill>
                  <a:schemeClr val="tx1">
                    <a:lumMod val="75000"/>
                    <a:lumOff val="25000"/>
                  </a:schemeClr>
                </a:solidFill>
              </a:rPr>
              <a:t>(To my peers, play this game, it’s really fun!!)</a:t>
            </a:r>
          </a:p>
          <a:p>
            <a:pPr>
              <a:buNone/>
            </a:pPr>
            <a:r>
              <a:rPr lang="en-US" sz="1600" dirty="0" smtClean="0">
                <a:solidFill>
                  <a:schemeClr val="tx1">
                    <a:lumMod val="75000"/>
                    <a:lumOff val="25000"/>
                  </a:schemeClr>
                </a:solidFill>
              </a:rPr>
              <a:t>An individual report is submitted to the teacher of today’s class room understanding.</a:t>
            </a:r>
          </a:p>
          <a:p>
            <a:pPr>
              <a:buNone/>
            </a:pPr>
            <a:endParaRPr lang="en-US" sz="1600" dirty="0" smtClean="0">
              <a:solidFill>
                <a:schemeClr val="tx1">
                  <a:lumMod val="75000"/>
                  <a:lumOff val="25000"/>
                </a:schemeClr>
              </a:solidFill>
            </a:endParaRPr>
          </a:p>
          <a:p>
            <a:pPr>
              <a:buNone/>
            </a:pPr>
            <a:endParaRPr lang="en-US" sz="1600" dirty="0" smtClean="0">
              <a:solidFill>
                <a:schemeClr val="tx1">
                  <a:lumMod val="75000"/>
                  <a:lumOff val="25000"/>
                </a:schemeClr>
              </a:solidFill>
            </a:endParaRPr>
          </a:p>
          <a:p>
            <a:pPr>
              <a:buNone/>
            </a:pPr>
            <a:endParaRPr lang="en-US"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Sequence- Day 2</a:t>
            </a:r>
            <a:endParaRPr lang="en-US" dirty="0"/>
          </a:p>
        </p:txBody>
      </p:sp>
      <p:sp>
        <p:nvSpPr>
          <p:cNvPr id="3" name="Content Placeholder 2"/>
          <p:cNvSpPr>
            <a:spLocks noGrp="1"/>
          </p:cNvSpPr>
          <p:nvPr>
            <p:ph idx="1"/>
          </p:nvPr>
        </p:nvSpPr>
        <p:spPr/>
        <p:txBody>
          <a:bodyPr>
            <a:normAutofit/>
          </a:bodyPr>
          <a:lstStyle/>
          <a:p>
            <a:r>
              <a:rPr lang="en-US" sz="1800" dirty="0" smtClean="0"/>
              <a:t>2 random students are asked to recap to the class the activities and knowledge of day 1 of this concept as revision.</a:t>
            </a:r>
          </a:p>
          <a:p>
            <a:r>
              <a:rPr lang="en-US" sz="1800" dirty="0" smtClean="0"/>
              <a:t>Teacher </a:t>
            </a:r>
            <a:r>
              <a:rPr lang="en-US" sz="1800" dirty="0" err="1" smtClean="0"/>
              <a:t>organises</a:t>
            </a:r>
            <a:r>
              <a:rPr lang="en-US" sz="1800" dirty="0" smtClean="0"/>
              <a:t> students into groups of 5 each and </a:t>
            </a:r>
            <a:r>
              <a:rPr lang="en-US" sz="1800" dirty="0" err="1" smtClean="0"/>
              <a:t>organises</a:t>
            </a:r>
            <a:r>
              <a:rPr lang="en-US" sz="1800" dirty="0" smtClean="0"/>
              <a:t> the jigsaw strategy of learning. Each student of the group will research 1 point about nuclear fusion and one point about nuclear fission. Then, the members meet together and collaborate their results and submit their findings as a group oral presentation. Teacher clarifies the points and explains in a bit more detail.</a:t>
            </a:r>
          </a:p>
          <a:p>
            <a:r>
              <a:rPr lang="en-US" sz="1800" dirty="0" smtClean="0"/>
              <a:t>Students are then asked to imagine that they are concerned citizens and write a letter to the prime minister highlighting why they believe nuclear fission is the energy of the future or why they believe that nuclear fusion is the energy of the future.</a:t>
            </a:r>
          </a:p>
          <a:p>
            <a:r>
              <a:rPr lang="en-US" sz="1800" dirty="0" smtClean="0"/>
              <a:t>Students submit the letter for evaluation.</a:t>
            </a:r>
            <a:endParaRPr lang="en-US" sz="1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3 – Lesson sequence</a:t>
            </a:r>
            <a:endParaRPr lang="en-US" dirty="0"/>
          </a:p>
        </p:txBody>
      </p:sp>
      <p:sp>
        <p:nvSpPr>
          <p:cNvPr id="3" name="Content Placeholder 2"/>
          <p:cNvSpPr>
            <a:spLocks noGrp="1"/>
          </p:cNvSpPr>
          <p:nvPr>
            <p:ph idx="1"/>
          </p:nvPr>
        </p:nvSpPr>
        <p:spPr/>
        <p:txBody>
          <a:bodyPr>
            <a:normAutofit lnSpcReduction="10000"/>
          </a:bodyPr>
          <a:lstStyle/>
          <a:p>
            <a:pPr lvl="0"/>
            <a:r>
              <a:rPr lang="en-US" sz="1600" dirty="0" smtClean="0"/>
              <a:t> </a:t>
            </a:r>
            <a:r>
              <a:rPr lang="en-US" sz="1600" dirty="0" smtClean="0"/>
              <a:t>Teacher asks students to get into groups of 5 and organize a skit on the  applications  of   nuclear power.</a:t>
            </a:r>
          </a:p>
          <a:p>
            <a:pPr lvl="0"/>
            <a:r>
              <a:rPr lang="en-US" sz="1600" dirty="0" smtClean="0"/>
              <a:t>After this </a:t>
            </a:r>
            <a:r>
              <a:rPr lang="en-US" sz="1600" dirty="0" err="1" smtClean="0"/>
              <a:t>actvity</a:t>
            </a:r>
            <a:r>
              <a:rPr lang="en-US" sz="1600" dirty="0" smtClean="0"/>
              <a:t>, the teacher introduces a scientist from the CANDU plant who will answer students questions and show a power point presentation of the internal workings of the lab.</a:t>
            </a:r>
          </a:p>
          <a:p>
            <a:pPr lvl="0"/>
            <a:r>
              <a:rPr lang="en-US" sz="1600" dirty="0" err="1" smtClean="0"/>
              <a:t>Then,Chain</a:t>
            </a:r>
            <a:r>
              <a:rPr lang="en-US" sz="1600" dirty="0" smtClean="0"/>
              <a:t> reaction is taught by  the following simulation</a:t>
            </a:r>
            <a:r>
              <a:rPr lang="en-US" sz="1600" dirty="0" smtClean="0"/>
              <a:t>.</a:t>
            </a:r>
          </a:p>
          <a:p>
            <a:r>
              <a:rPr lang="en-US" sz="1400" dirty="0" smtClean="0">
                <a:solidFill>
                  <a:schemeClr val="accent2">
                    <a:lumMod val="40000"/>
                    <a:lumOff val="60000"/>
                  </a:schemeClr>
                </a:solidFill>
              </a:rPr>
              <a:t>http://www.youtube.com/watch?v=21Ub49rOq70</a:t>
            </a:r>
          </a:p>
          <a:p>
            <a:r>
              <a:rPr lang="en-US" sz="1600" dirty="0" smtClean="0"/>
              <a:t>Teacher </a:t>
            </a:r>
            <a:r>
              <a:rPr lang="en-US" sz="1600" dirty="0" err="1" smtClean="0"/>
              <a:t>organises</a:t>
            </a:r>
            <a:r>
              <a:rPr lang="en-US" sz="1600" dirty="0" smtClean="0"/>
              <a:t> a debate with  10 students for nuclear power and 10 students against nuclear power after students research in their own groups using these sites and books.</a:t>
            </a:r>
          </a:p>
          <a:p>
            <a:pPr lvl="0"/>
            <a:r>
              <a:rPr lang="en-US" sz="1600" dirty="0" smtClean="0"/>
              <a:t>Visit to a alternative energy plant and a field trip report illustrates the importance of being open to energy alternatives for the well being of our planet. </a:t>
            </a:r>
          </a:p>
          <a:p>
            <a:pPr lvl="0"/>
            <a:r>
              <a:rPr lang="en-US" sz="1600" dirty="0" smtClean="0"/>
              <a:t>Teacher revises the nuclear energy concept by a  quiz show activity and she concludes by an assessment  of a student’s </a:t>
            </a:r>
            <a:r>
              <a:rPr lang="en-US" sz="1600" dirty="0" err="1" smtClean="0"/>
              <a:t>moodle</a:t>
            </a:r>
            <a:r>
              <a:rPr lang="en-US" sz="1600" dirty="0" smtClean="0"/>
              <a:t> where the student has to prepare a summary of  the points in the chapter  and teacher corrects. </a:t>
            </a:r>
          </a:p>
          <a:p>
            <a:r>
              <a:rPr lang="en-US" sz="1600" dirty="0" smtClean="0"/>
              <a:t> </a:t>
            </a:r>
          </a:p>
          <a:p>
            <a:r>
              <a:rPr lang="en-US" sz="1600" dirty="0" smtClean="0"/>
              <a:t> </a:t>
            </a:r>
            <a:endParaRPr lang="en-US" sz="1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sz="1800" dirty="0" smtClean="0"/>
              <a:t>A </a:t>
            </a:r>
            <a:r>
              <a:rPr lang="en-US" sz="1800" b="1" dirty="0" smtClean="0"/>
              <a:t>nuclear reaction</a:t>
            </a:r>
            <a:r>
              <a:rPr lang="en-US" sz="1800" dirty="0" smtClean="0"/>
              <a:t> is the process in which two nuclei, or else a nucleus of an atom and a subatomic particle (such as a proton, or high energy electron) from outside the atom, collide to produce products different from the initial particles.</a:t>
            </a:r>
          </a:p>
          <a:p>
            <a:r>
              <a:rPr lang="en-US" sz="1800" dirty="0" smtClean="0"/>
              <a:t>Students are shown these videos and asked to write down any points that they understood from these videos in a groups of three each.</a:t>
            </a:r>
          </a:p>
          <a:p>
            <a:pPr>
              <a:buNone/>
            </a:pPr>
            <a:r>
              <a:rPr lang="en-US" sz="2000" dirty="0" smtClean="0">
                <a:solidFill>
                  <a:schemeClr val="tx1">
                    <a:lumMod val="75000"/>
                    <a:lumOff val="25000"/>
                  </a:schemeClr>
                </a:solidFill>
                <a:hlinkClick r:id="rId2"/>
              </a:rPr>
              <a:t>http://www.youtube.com/watch?v=HmbzJGf90Xc</a:t>
            </a:r>
            <a:endParaRPr lang="en-US" sz="2000" dirty="0" smtClean="0">
              <a:solidFill>
                <a:schemeClr val="tx1">
                  <a:lumMod val="75000"/>
                  <a:lumOff val="25000"/>
                </a:schemeClr>
              </a:solidFill>
            </a:endParaRPr>
          </a:p>
          <a:p>
            <a:pPr>
              <a:buNone/>
            </a:pPr>
            <a:r>
              <a:rPr lang="en-US" sz="2000" dirty="0" smtClean="0">
                <a:solidFill>
                  <a:schemeClr val="tx1">
                    <a:lumMod val="75000"/>
                    <a:lumOff val="25000"/>
                  </a:schemeClr>
                </a:solidFill>
                <a:hlinkClick r:id="rId3"/>
              </a:rPr>
              <a:t>http://www.youtube.com/watch?v=vDAZsPkTkMM&amp;feature=related</a:t>
            </a:r>
            <a:endParaRPr lang="en-US" sz="2000" dirty="0" smtClean="0">
              <a:solidFill>
                <a:schemeClr val="tx1">
                  <a:lumMod val="75000"/>
                  <a:lumOff val="25000"/>
                </a:schemeClr>
              </a:solidFill>
            </a:endParaRPr>
          </a:p>
          <a:p>
            <a:pPr>
              <a:buNone/>
            </a:pPr>
            <a:endParaRPr lang="en-US" sz="2000" dirty="0" smtClean="0">
              <a:solidFill>
                <a:schemeClr val="tx1">
                  <a:lumMod val="75000"/>
                  <a:lumOff val="25000"/>
                </a:schemeClr>
              </a:solidFill>
            </a:endParaRPr>
          </a:p>
          <a:p>
            <a:pPr>
              <a:buNone/>
            </a:pPr>
            <a:endParaRPr lang="en-US" sz="2000" dirty="0" smtClean="0">
              <a:solidFill>
                <a:schemeClr val="tx1">
                  <a:lumMod val="75000"/>
                  <a:lumOff val="25000"/>
                </a:schemeClr>
              </a:solidFill>
            </a:endParaRPr>
          </a:p>
          <a:p>
            <a:pPr>
              <a:buNone/>
            </a:pPr>
            <a:endParaRPr lang="en-US" sz="1800" dirty="0"/>
          </a:p>
        </p:txBody>
      </p:sp>
      <p:pic>
        <p:nvPicPr>
          <p:cNvPr id="1027" name="Picture 3"/>
          <p:cNvPicPr>
            <a:picLocks noChangeAspect="1" noChangeArrowheads="1"/>
          </p:cNvPicPr>
          <p:nvPr/>
        </p:nvPicPr>
        <p:blipFill>
          <a:blip r:embed="rId4" cstate="print"/>
          <a:srcRect/>
          <a:stretch>
            <a:fillRect/>
          </a:stretch>
        </p:blipFill>
        <p:spPr bwMode="auto">
          <a:xfrm>
            <a:off x="1295400" y="4648200"/>
            <a:ext cx="6705600" cy="19050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Nuclear reactions</a:t>
            </a:r>
            <a:endParaRPr lang="en-US" dirty="0"/>
          </a:p>
        </p:txBody>
      </p:sp>
      <p:graphicFrame>
        <p:nvGraphicFramePr>
          <p:cNvPr id="4" name="Content Placeholder 3"/>
          <p:cNvGraphicFramePr>
            <a:graphicFrameLocks noGrp="1"/>
          </p:cNvGraphicFramePr>
          <p:nvPr>
            <p:ph idx="1"/>
          </p:nvPr>
        </p:nvGraphicFramePr>
        <p:xfrm>
          <a:off x="914400" y="1784350"/>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Nuclear Fission</a:t>
            </a:r>
            <a:endParaRPr lang="en-US" dirty="0"/>
          </a:p>
        </p:txBody>
      </p:sp>
      <p:sp>
        <p:nvSpPr>
          <p:cNvPr id="3" name="Content Placeholder 2"/>
          <p:cNvSpPr>
            <a:spLocks noGrp="1"/>
          </p:cNvSpPr>
          <p:nvPr>
            <p:ph idx="1"/>
          </p:nvPr>
        </p:nvSpPr>
        <p:spPr/>
        <p:txBody>
          <a:bodyPr>
            <a:normAutofit/>
          </a:bodyPr>
          <a:lstStyle/>
          <a:p>
            <a:r>
              <a:rPr lang="en-US" sz="1800" b="1" dirty="0" smtClean="0"/>
              <a:t>Nuclear fission</a:t>
            </a:r>
            <a:r>
              <a:rPr lang="en-US" sz="1800" dirty="0" smtClean="0"/>
              <a:t> is a nuclear reaction in which the nucleus of an atom splits into smaller parts (lighter nuclei), often producing free neutrons and photons (in the form of gamma rays), and releasing a tremendous amount of energy.</a:t>
            </a:r>
          </a:p>
          <a:p>
            <a:r>
              <a:rPr lang="en-US" sz="1800" dirty="0" smtClean="0"/>
              <a:t>Fission is usually an energetic nuclear reaction induced by a neutron.</a:t>
            </a:r>
          </a:p>
          <a:p>
            <a:endParaRPr lang="en-US" sz="1800" dirty="0" smtClean="0"/>
          </a:p>
          <a:p>
            <a:endParaRPr lang="en-US" sz="1800" dirty="0" smtClean="0"/>
          </a:p>
          <a:p>
            <a:endParaRPr lang="en-US" sz="1800" dirty="0" smtClean="0"/>
          </a:p>
          <a:p>
            <a:endParaRPr lang="en-US" sz="1800" dirty="0" smtClean="0"/>
          </a:p>
          <a:p>
            <a:pPr>
              <a:buNone/>
            </a:pPr>
            <a:endParaRPr lang="en-US" sz="1800" dirty="0"/>
          </a:p>
        </p:txBody>
      </p:sp>
      <p:pic>
        <p:nvPicPr>
          <p:cNvPr id="6" name="Picture 2"/>
          <p:cNvPicPr>
            <a:picLocks noChangeAspect="1" noChangeArrowheads="1"/>
          </p:cNvPicPr>
          <p:nvPr/>
        </p:nvPicPr>
        <p:blipFill>
          <a:blip r:embed="rId2" cstate="print"/>
          <a:srcRect/>
          <a:stretch>
            <a:fillRect/>
          </a:stretch>
        </p:blipFill>
        <p:spPr bwMode="auto">
          <a:xfrm>
            <a:off x="2057400" y="3505200"/>
            <a:ext cx="4114800" cy="27432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Nuclear Fusion</a:t>
            </a:r>
            <a:endParaRPr lang="en-US" dirty="0"/>
          </a:p>
        </p:txBody>
      </p:sp>
      <p:sp>
        <p:nvSpPr>
          <p:cNvPr id="3" name="Text Placeholder 2"/>
          <p:cNvSpPr>
            <a:spLocks noGrp="1"/>
          </p:cNvSpPr>
          <p:nvPr>
            <p:ph type="body" idx="2"/>
          </p:nvPr>
        </p:nvSpPr>
        <p:spPr>
          <a:xfrm>
            <a:off x="685800" y="1435100"/>
            <a:ext cx="4038600" cy="4572000"/>
          </a:xfrm>
        </p:spPr>
        <p:txBody>
          <a:bodyPr>
            <a:normAutofit/>
          </a:bodyPr>
          <a:lstStyle/>
          <a:p>
            <a:r>
              <a:rPr lang="en-US" b="1" dirty="0" smtClean="0"/>
              <a:t>Nuclear fusion</a:t>
            </a:r>
            <a:r>
              <a:rPr lang="en-US" dirty="0" smtClean="0"/>
              <a:t> is the process by which two or more atomic nuclei join together, or "fuse", to form a single heavier nucleus. This is usually accompanied by the release or absorption of large quantities of energy. </a:t>
            </a:r>
          </a:p>
          <a:p>
            <a:r>
              <a:rPr lang="en-US" dirty="0" smtClean="0"/>
              <a:t>Fusion is the process that powers active stars, the H-bomb and experimental devices examining fusion power for electrical generation.</a:t>
            </a:r>
          </a:p>
          <a:p>
            <a:r>
              <a:rPr lang="en-US" dirty="0" smtClean="0"/>
              <a:t>Creating the required conditions for fusion on Earth are very difficult….</a:t>
            </a:r>
          </a:p>
          <a:p>
            <a:endParaRPr lang="en-US" dirty="0"/>
          </a:p>
        </p:txBody>
      </p:sp>
      <p:pic>
        <p:nvPicPr>
          <p:cNvPr id="3074" name="Picture 2"/>
          <p:cNvPicPr>
            <a:picLocks noGrp="1" noChangeAspect="1" noChangeArrowheads="1"/>
          </p:cNvPicPr>
          <p:nvPr>
            <p:ph sz="half" idx="1"/>
          </p:nvPr>
        </p:nvPicPr>
        <p:blipFill>
          <a:blip r:embed="rId2" cstate="print"/>
          <a:srcRect/>
          <a:stretch>
            <a:fillRect/>
          </a:stretch>
        </p:blipFill>
        <p:spPr bwMode="auto">
          <a:xfrm>
            <a:off x="4743449" y="1752600"/>
            <a:ext cx="4041803" cy="3044825"/>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139</TotalTime>
  <Words>1470</Words>
  <Application>Microsoft Office PowerPoint</Application>
  <PresentationFormat>On-screen Show (4:3)</PresentationFormat>
  <Paragraphs>116</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Metro</vt:lpstr>
      <vt:lpstr>Nuclear Reactions</vt:lpstr>
      <vt:lpstr>Curriculum Expectations</vt:lpstr>
      <vt:lpstr>Lesson Sequence</vt:lpstr>
      <vt:lpstr>Lesson Sequence- Day 2</vt:lpstr>
      <vt:lpstr>Day 3 – Lesson sequence</vt:lpstr>
      <vt:lpstr>Introduction</vt:lpstr>
      <vt:lpstr>Types of Nuclear reactions</vt:lpstr>
      <vt:lpstr>Nuclear Fission</vt:lpstr>
      <vt:lpstr>Nuclear Fusion</vt:lpstr>
      <vt:lpstr>Fusion Vs Fission</vt:lpstr>
      <vt:lpstr>Chain Reaction</vt:lpstr>
      <vt:lpstr>Applications of Nuclear Reactions</vt:lpstr>
      <vt:lpstr>Adv/Disadv of Nuclear Power</vt:lpstr>
      <vt:lpstr>Solution For a better world  Alternative power sources and controlled and monitored Nuclear power!!</vt:lpstr>
      <vt:lpstr>Misconceptions and Solutions</vt:lpstr>
      <vt:lpstr>Evaluations</vt:lpstr>
      <vt:lpstr>Applications</vt:lpstr>
      <vt:lpstr>Safety Considerations</vt:lpstr>
      <vt:lpstr>Demonstration and lab</vt:lpstr>
      <vt:lpstr>Model of a nuclear plant</vt:lpstr>
      <vt:lpstr>Activity</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Nuclear Reactions</dc:title>
  <dc:creator>SMART</dc:creator>
  <cp:lastModifiedBy>CUSTOMER</cp:lastModifiedBy>
  <cp:revision>49</cp:revision>
  <dcterms:created xsi:type="dcterms:W3CDTF">2011-07-21T21:14:19Z</dcterms:created>
  <dcterms:modified xsi:type="dcterms:W3CDTF">2011-07-22T13:39:57Z</dcterms:modified>
</cp:coreProperties>
</file>